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Lst>
  <p:sldSz cx="9144000" cy="5143500" type="screen16x9"/>
  <p:notesSz cx="6858000" cy="9144000"/>
  <p:embeddedFontLst>
    <p:embeddedFont>
      <p:font typeface="Roboto" panose="02000000000000000000" pitchFamily="2" charset="0"/>
      <p:regular r:id="rId43"/>
      <p:bold r:id="rId44"/>
      <p:italic r:id="rId45"/>
      <p:boldItalic r:id="rId46"/>
    </p:embeddedFont>
    <p:embeddedFont>
      <p:font typeface="Roboto Light" panose="020F0302020204030204" pitchFamily="34" charset="0"/>
      <p:regular r:id="rId47"/>
      <p:bold r:id="rId48"/>
      <p:italic r:id="rId49"/>
      <p:boldItalic r:id="rId50"/>
    </p:embeddedFont>
    <p:embeddedFont>
      <p:font typeface="Roboto Medium"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13F4D5-1A3C-46E3-A6CB-E967B06553E5}">
  <a:tblStyle styleId="{C313F4D5-1A3C-46E3-A6CB-E967B06553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6" d="100"/>
          <a:sy n="156" d="100"/>
        </p:scale>
        <p:origin x="8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dac6d00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dac6d00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93b55837a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93b55837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93b55837a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93b55837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93b55837a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93b55837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93c4d6235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93c4d623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93b55837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93b55837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93c4d6235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93c4d6235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3c4d6235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3c4d623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93c4d623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93c4d623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93b5583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93b558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93c4d6235_1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93c4d6235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93b55837a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93b55837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93c4d6235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93c4d6235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93b55837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93b55837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93b55837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93b55837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93b55837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93b5583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93b55837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93b55837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c93b55837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c93b5583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93c4d6235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93c4d6235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93b55837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93b5583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93c4d6235_1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93c4d6235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93c4d6235_1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93c4d6235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93c4d6235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93c4d623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c93c4d6235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c93c4d6235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c93b55837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c93b55837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93b55837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93b5583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c93b55837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c93b55837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c93c4d6235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c93c4d6235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93c4d6235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93c4d6235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93c4d6235_1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93c4d6235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dac6d00fd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dac6d00f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ca11227d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ca11227d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93b55837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93b55837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93b55837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93b55837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3b55837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3b55837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93b55837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93b55837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93b55837a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93b55837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93b55837a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93b55837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93c4d6235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93c4d623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93b55837a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93b55837a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6.gif"/><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311700" y="31530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pt-PT" sz="1800" dirty="0">
                <a:latin typeface="Roboto Medium"/>
                <a:ea typeface="Roboto Medium"/>
                <a:cs typeface="Roboto Medium"/>
                <a:sym typeface="Roboto Medium"/>
              </a:rPr>
              <a:t>Data </a:t>
            </a:r>
            <a:r>
              <a:rPr lang="pt-PT" sz="1800" dirty="0" err="1">
                <a:latin typeface="Roboto Medium"/>
                <a:ea typeface="Roboto Medium"/>
                <a:cs typeface="Roboto Medium"/>
                <a:sym typeface="Roboto Medium"/>
              </a:rPr>
              <a:t>Science</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and</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Machine</a:t>
            </a:r>
            <a:r>
              <a:rPr lang="pt-PT" sz="1800" dirty="0">
                <a:latin typeface="Roboto Medium"/>
                <a:ea typeface="Roboto Medium"/>
                <a:cs typeface="Roboto Medium"/>
                <a:sym typeface="Roboto Medium"/>
              </a:rPr>
              <a:t> </a:t>
            </a:r>
            <a:r>
              <a:rPr lang="pt-PT" sz="1800" dirty="0" err="1">
                <a:latin typeface="Roboto Medium"/>
                <a:ea typeface="Roboto Medium"/>
                <a:cs typeface="Roboto Medium"/>
                <a:sym typeface="Roboto Medium"/>
              </a:rPr>
              <a:t>Learning</a:t>
            </a:r>
            <a:r>
              <a:rPr lang="pt-PT" sz="1800" dirty="0">
                <a:latin typeface="Roboto Medium"/>
                <a:ea typeface="Roboto Medium"/>
                <a:cs typeface="Roboto Medium"/>
                <a:sym typeface="Roboto Medium"/>
              </a:rPr>
              <a:t> </a:t>
            </a:r>
          </a:p>
          <a:p>
            <a:pPr marL="0" lvl="0" indent="0" algn="ctr" rtl="0">
              <a:spcBef>
                <a:spcPts val="0"/>
              </a:spcBef>
              <a:spcAft>
                <a:spcPts val="0"/>
              </a:spcAft>
              <a:buNone/>
            </a:pPr>
            <a:r>
              <a:rPr lang="pt-PT" sz="1800" dirty="0" err="1">
                <a:latin typeface="Roboto Medium"/>
                <a:ea typeface="Roboto Medium"/>
                <a:cs typeface="Roboto Medium"/>
                <a:sym typeface="Roboto Medium"/>
              </a:rPr>
              <a:t>Full</a:t>
            </a:r>
            <a:r>
              <a:rPr lang="pt-PT" sz="1800" dirty="0">
                <a:latin typeface="Roboto Medium"/>
                <a:ea typeface="Roboto Medium"/>
                <a:cs typeface="Roboto Medium"/>
                <a:sym typeface="Roboto Medium"/>
              </a:rPr>
              <a:t> time </a:t>
            </a:r>
            <a:r>
              <a:rPr lang="pt-PT" sz="1800" dirty="0" err="1">
                <a:latin typeface="Roboto Medium"/>
                <a:ea typeface="Roboto Medium"/>
                <a:cs typeface="Roboto Medium"/>
                <a:sym typeface="Roboto Medium"/>
              </a:rPr>
              <a:t>Cohort</a:t>
            </a:r>
            <a:endParaRPr sz="1800" dirty="0">
              <a:solidFill>
                <a:srgbClr val="000000"/>
              </a:solidFill>
              <a:latin typeface="Roboto Medium"/>
              <a:ea typeface="Roboto Medium"/>
              <a:cs typeface="Roboto Medium"/>
              <a:sym typeface="Roboto Medium"/>
            </a:endParaRPr>
          </a:p>
        </p:txBody>
      </p:sp>
      <p:sp>
        <p:nvSpPr>
          <p:cNvPr id="55" name="Google Shape;55;p13"/>
          <p:cNvSpPr txBox="1"/>
          <p:nvPr/>
        </p:nvSpPr>
        <p:spPr>
          <a:xfrm>
            <a:off x="311700" y="35609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595959"/>
                </a:solidFill>
                <a:latin typeface="Roboto Light"/>
                <a:ea typeface="Roboto Light"/>
                <a:cs typeface="Roboto Light"/>
                <a:sym typeface="Roboto Light"/>
              </a:rPr>
              <a:t>IMAGE PROCESSING</a:t>
            </a:r>
            <a:endParaRPr dirty="0">
              <a:solidFill>
                <a:srgbClr val="595959"/>
              </a:solidFill>
              <a:latin typeface="Roboto Light"/>
              <a:ea typeface="Roboto Light"/>
              <a:cs typeface="Roboto Light"/>
              <a:sym typeface="Roboto Light"/>
            </a:endParaRPr>
          </a:p>
        </p:txBody>
      </p:sp>
      <p:pic>
        <p:nvPicPr>
          <p:cNvPr id="56" name="Google Shape;56;p13"/>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57" name="Google Shape;57;p13"/>
          <p:cNvPicPr preferRelativeResize="0"/>
          <p:nvPr/>
        </p:nvPicPr>
        <p:blipFill>
          <a:blip r:embed="rId5">
            <a:alphaModFix/>
          </a:blip>
          <a:stretch>
            <a:fillRect/>
          </a:stretch>
        </p:blipFill>
        <p:spPr>
          <a:xfrm>
            <a:off x="7298875" y="-1087175"/>
            <a:ext cx="2599849" cy="2803224"/>
          </a:xfrm>
          <a:prstGeom prst="rect">
            <a:avLst/>
          </a:prstGeom>
          <a:noFill/>
          <a:ln>
            <a:noFill/>
          </a:ln>
        </p:spPr>
      </p:pic>
      <p:pic>
        <p:nvPicPr>
          <p:cNvPr id="58" name="Google Shape;58;p13"/>
          <p:cNvPicPr preferRelativeResize="0"/>
          <p:nvPr/>
        </p:nvPicPr>
        <p:blipFill>
          <a:blip r:embed="rId5">
            <a:alphaModFix/>
          </a:blip>
          <a:stretch>
            <a:fillRect/>
          </a:stretch>
        </p:blipFill>
        <p:spPr>
          <a:xfrm>
            <a:off x="-732950" y="3742975"/>
            <a:ext cx="2599849" cy="280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Greyscale</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8" name="Google Shape;138;p2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9" name="Google Shape;139;p2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0" name="Google Shape;140;p22"/>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2"/>
          <p:cNvPicPr preferRelativeResize="0"/>
          <p:nvPr/>
        </p:nvPicPr>
        <p:blipFill>
          <a:blip r:embed="rId5">
            <a:alphaModFix/>
          </a:blip>
          <a:stretch>
            <a:fillRect/>
          </a:stretch>
        </p:blipFill>
        <p:spPr>
          <a:xfrm>
            <a:off x="1340375" y="1438725"/>
            <a:ext cx="6686550" cy="276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RGB</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47" name="Google Shape;147;p2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48" name="Google Shape;148;p23"/>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49" name="Google Shape;149;p23"/>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3"/>
          <p:cNvPicPr preferRelativeResize="0"/>
          <p:nvPr/>
        </p:nvPicPr>
        <p:blipFill>
          <a:blip r:embed="rId5">
            <a:alphaModFix/>
          </a:blip>
          <a:stretch>
            <a:fillRect/>
          </a:stretch>
        </p:blipFill>
        <p:spPr>
          <a:xfrm>
            <a:off x="4434087" y="1271925"/>
            <a:ext cx="3827775" cy="3170150"/>
          </a:xfrm>
          <a:prstGeom prst="rect">
            <a:avLst/>
          </a:prstGeom>
          <a:noFill/>
          <a:ln>
            <a:noFill/>
          </a:ln>
        </p:spPr>
      </p:pic>
      <p:pic>
        <p:nvPicPr>
          <p:cNvPr id="151" name="Google Shape;151;p23"/>
          <p:cNvPicPr preferRelativeResize="0"/>
          <p:nvPr/>
        </p:nvPicPr>
        <p:blipFill>
          <a:blip r:embed="rId6">
            <a:alphaModFix/>
          </a:blip>
          <a:stretch>
            <a:fillRect/>
          </a:stretch>
        </p:blipFill>
        <p:spPr>
          <a:xfrm>
            <a:off x="839253" y="1517050"/>
            <a:ext cx="3048400" cy="2925024"/>
          </a:xfrm>
          <a:prstGeom prst="rect">
            <a:avLst/>
          </a:prstGeom>
          <a:noFill/>
          <a:ln>
            <a:noFill/>
          </a:ln>
        </p:spPr>
      </p:pic>
      <p:sp>
        <p:nvSpPr>
          <p:cNvPr id="152" name="Google Shape;152;p23"/>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0000"/>
                </a:solidFill>
              </a:rPr>
              <a:t>R</a:t>
            </a:r>
            <a:endParaRPr>
              <a:solidFill>
                <a:srgbClr val="FF0000"/>
              </a:solidFill>
            </a:endParaRPr>
          </a:p>
        </p:txBody>
      </p:sp>
      <p:sp>
        <p:nvSpPr>
          <p:cNvPr id="153" name="Google Shape;153;p23"/>
          <p:cNvSpPr txBox="1"/>
          <p:nvPr/>
        </p:nvSpPr>
        <p:spPr>
          <a:xfrm>
            <a:off x="6097450" y="287532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8761D"/>
                </a:solidFill>
              </a:rPr>
              <a:t>G</a:t>
            </a:r>
            <a:endParaRPr>
              <a:solidFill>
                <a:srgbClr val="38761D"/>
              </a:solidFill>
            </a:endParaRPr>
          </a:p>
        </p:txBody>
      </p:sp>
      <p:sp>
        <p:nvSpPr>
          <p:cNvPr id="154" name="Google Shape;154;p23"/>
          <p:cNvSpPr txBox="1"/>
          <p:nvPr/>
        </p:nvSpPr>
        <p:spPr>
          <a:xfrm>
            <a:off x="7725550" y="2845375"/>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155CC"/>
                </a:solidFill>
              </a:rPr>
              <a:t>B</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Video</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60" name="Google Shape;160;p2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61" name="Google Shape;161;p24"/>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62" name="Google Shape;162;p24"/>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p:nvPr/>
        </p:nvSpPr>
        <p:spPr>
          <a:xfrm>
            <a:off x="5032675" y="2845375"/>
            <a:ext cx="20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rgbClr val="FF0000"/>
              </a:solidFill>
            </a:endParaRPr>
          </a:p>
        </p:txBody>
      </p:sp>
      <p:pic>
        <p:nvPicPr>
          <p:cNvPr id="164" name="Google Shape;164;p24"/>
          <p:cNvPicPr preferRelativeResize="0"/>
          <p:nvPr/>
        </p:nvPicPr>
        <p:blipFill rotWithShape="1">
          <a:blip r:embed="rId5">
            <a:alphaModFix/>
          </a:blip>
          <a:srcRect r="40037"/>
          <a:stretch/>
        </p:blipFill>
        <p:spPr>
          <a:xfrm>
            <a:off x="1003950" y="1991850"/>
            <a:ext cx="698950" cy="784300"/>
          </a:xfrm>
          <a:prstGeom prst="rect">
            <a:avLst/>
          </a:prstGeom>
          <a:noFill/>
          <a:ln>
            <a:noFill/>
          </a:ln>
        </p:spPr>
      </p:pic>
      <p:cxnSp>
        <p:nvCxnSpPr>
          <p:cNvPr id="165" name="Google Shape;165;p24"/>
          <p:cNvCxnSpPr/>
          <p:nvPr/>
        </p:nvCxnSpPr>
        <p:spPr>
          <a:xfrm>
            <a:off x="945950" y="2979150"/>
            <a:ext cx="6968700" cy="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4"/>
          <p:cNvSpPr txBox="1"/>
          <p:nvPr/>
        </p:nvSpPr>
        <p:spPr>
          <a:xfrm>
            <a:off x="7706450" y="2979150"/>
            <a:ext cx="20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pic>
        <p:nvPicPr>
          <p:cNvPr id="167" name="Google Shape;167;p24"/>
          <p:cNvPicPr preferRelativeResize="0"/>
          <p:nvPr/>
        </p:nvPicPr>
        <p:blipFill rotWithShape="1">
          <a:blip r:embed="rId5">
            <a:alphaModFix/>
          </a:blip>
          <a:srcRect r="40037"/>
          <a:stretch/>
        </p:blipFill>
        <p:spPr>
          <a:xfrm>
            <a:off x="2017275" y="1991850"/>
            <a:ext cx="698950" cy="784300"/>
          </a:xfrm>
          <a:prstGeom prst="rect">
            <a:avLst/>
          </a:prstGeom>
          <a:noFill/>
          <a:ln>
            <a:noFill/>
          </a:ln>
        </p:spPr>
      </p:pic>
      <p:pic>
        <p:nvPicPr>
          <p:cNvPr id="168" name="Google Shape;168;p24"/>
          <p:cNvPicPr preferRelativeResize="0"/>
          <p:nvPr/>
        </p:nvPicPr>
        <p:blipFill rotWithShape="1">
          <a:blip r:embed="rId5">
            <a:alphaModFix/>
          </a:blip>
          <a:srcRect r="40037"/>
          <a:stretch/>
        </p:blipFill>
        <p:spPr>
          <a:xfrm>
            <a:off x="2947350" y="1955125"/>
            <a:ext cx="698950" cy="784300"/>
          </a:xfrm>
          <a:prstGeom prst="rect">
            <a:avLst/>
          </a:prstGeom>
          <a:noFill/>
          <a:ln>
            <a:noFill/>
          </a:ln>
        </p:spPr>
      </p:pic>
      <p:pic>
        <p:nvPicPr>
          <p:cNvPr id="169" name="Google Shape;169;p24"/>
          <p:cNvPicPr preferRelativeResize="0"/>
          <p:nvPr/>
        </p:nvPicPr>
        <p:blipFill rotWithShape="1">
          <a:blip r:embed="rId5">
            <a:alphaModFix/>
          </a:blip>
          <a:srcRect r="40037"/>
          <a:stretch/>
        </p:blipFill>
        <p:spPr>
          <a:xfrm>
            <a:off x="3987625" y="1955125"/>
            <a:ext cx="698950" cy="784300"/>
          </a:xfrm>
          <a:prstGeom prst="rect">
            <a:avLst/>
          </a:prstGeom>
          <a:noFill/>
          <a:ln>
            <a:noFill/>
          </a:ln>
        </p:spPr>
      </p:pic>
      <p:pic>
        <p:nvPicPr>
          <p:cNvPr id="170" name="Google Shape;170;p24"/>
          <p:cNvPicPr preferRelativeResize="0"/>
          <p:nvPr/>
        </p:nvPicPr>
        <p:blipFill rotWithShape="1">
          <a:blip r:embed="rId5">
            <a:alphaModFix/>
          </a:blip>
          <a:srcRect r="40037"/>
          <a:stretch/>
        </p:blipFill>
        <p:spPr>
          <a:xfrm>
            <a:off x="5027900" y="1955125"/>
            <a:ext cx="698950" cy="784300"/>
          </a:xfrm>
          <a:prstGeom prst="rect">
            <a:avLst/>
          </a:prstGeom>
          <a:noFill/>
          <a:ln>
            <a:noFill/>
          </a:ln>
        </p:spPr>
      </p:pic>
      <p:pic>
        <p:nvPicPr>
          <p:cNvPr id="171" name="Google Shape;171;p24"/>
          <p:cNvPicPr preferRelativeResize="0"/>
          <p:nvPr/>
        </p:nvPicPr>
        <p:blipFill rotWithShape="1">
          <a:blip r:embed="rId5">
            <a:alphaModFix/>
          </a:blip>
          <a:srcRect r="40037"/>
          <a:stretch/>
        </p:blipFill>
        <p:spPr>
          <a:xfrm>
            <a:off x="6000825" y="1955125"/>
            <a:ext cx="698950" cy="784300"/>
          </a:xfrm>
          <a:prstGeom prst="rect">
            <a:avLst/>
          </a:prstGeom>
          <a:noFill/>
          <a:ln>
            <a:noFill/>
          </a:ln>
        </p:spPr>
      </p:pic>
      <p:pic>
        <p:nvPicPr>
          <p:cNvPr id="172" name="Google Shape;172;p24"/>
          <p:cNvPicPr preferRelativeResize="0"/>
          <p:nvPr/>
        </p:nvPicPr>
        <p:blipFill rotWithShape="1">
          <a:blip r:embed="rId5">
            <a:alphaModFix/>
          </a:blip>
          <a:srcRect r="40037"/>
          <a:stretch/>
        </p:blipFill>
        <p:spPr>
          <a:xfrm>
            <a:off x="7007500" y="1991850"/>
            <a:ext cx="698950" cy="784300"/>
          </a:xfrm>
          <a:prstGeom prst="rect">
            <a:avLst/>
          </a:prstGeom>
          <a:noFill/>
          <a:ln>
            <a:noFill/>
          </a:ln>
        </p:spPr>
      </p:pic>
      <p:sp>
        <p:nvSpPr>
          <p:cNvPr id="173" name="Google Shape;173;p24"/>
          <p:cNvSpPr/>
          <p:nvPr/>
        </p:nvSpPr>
        <p:spPr>
          <a:xfrm rot="5400000">
            <a:off x="1281250" y="1435975"/>
            <a:ext cx="208200" cy="1022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txBox="1"/>
          <p:nvPr/>
        </p:nvSpPr>
        <p:spPr>
          <a:xfrm>
            <a:off x="1039300" y="1443025"/>
            <a:ext cx="8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frame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as a structure: np array</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 simple way to handle images in is simply a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2D (greyscale), 3D (RGB) or 4D (Video) </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0" name="Google Shape;180;p2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1" name="Google Shape;181;p2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82" name="Google Shape;182;p25"/>
          <p:cNvPicPr preferRelativeResize="0"/>
          <p:nvPr/>
        </p:nvPicPr>
        <p:blipFill>
          <a:blip r:embed="rId5">
            <a:alphaModFix/>
          </a:blip>
          <a:stretch>
            <a:fillRect/>
          </a:stretch>
        </p:blipFill>
        <p:spPr>
          <a:xfrm>
            <a:off x="4618874" y="526588"/>
            <a:ext cx="3141575" cy="4090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88" name="Google Shape;188;p2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89" name="Google Shape;189;p2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0" name="Google Shape;190;p26"/>
          <p:cNvPicPr preferRelativeResize="0"/>
          <p:nvPr/>
        </p:nvPicPr>
        <p:blipFill>
          <a:blip r:embed="rId5">
            <a:alphaModFix/>
          </a:blip>
          <a:stretch>
            <a:fillRect/>
          </a:stretch>
        </p:blipFill>
        <p:spPr>
          <a:xfrm>
            <a:off x="1915174" y="1304875"/>
            <a:ext cx="5238824" cy="309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196" name="Google Shape;196;p2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97" name="Google Shape;197;p2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98" name="Google Shape;198;p27"/>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199" name="Google Shape;199;p27"/>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27"/>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27"/>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27"/>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03" name="Google Shape;203;p27"/>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Let’s recall moving average filters for smoothing in TimeSeries: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Clr>
                <a:schemeClr val="dk1"/>
              </a:buClr>
              <a:buSzPts val="1100"/>
              <a:buFont typeface="Arial"/>
              <a:buNone/>
            </a:pPr>
            <a:endParaRPr sz="1000">
              <a:solidFill>
                <a:schemeClr val="dk1"/>
              </a:solidFill>
              <a:latin typeface="Roboto"/>
              <a:ea typeface="Roboto"/>
              <a:cs typeface="Roboto"/>
              <a:sym typeface="Roboto"/>
            </a:endParaRPr>
          </a:p>
        </p:txBody>
      </p:sp>
      <p:sp>
        <p:nvSpPr>
          <p:cNvPr id="209" name="Google Shape;209;p2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10" name="Google Shape;210;p2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11" name="Google Shape;211;p28"/>
          <p:cNvPicPr preferRelativeResize="0"/>
          <p:nvPr/>
        </p:nvPicPr>
        <p:blipFill>
          <a:blip r:embed="rId5">
            <a:alphaModFix/>
          </a:blip>
          <a:stretch>
            <a:fillRect/>
          </a:stretch>
        </p:blipFill>
        <p:spPr>
          <a:xfrm>
            <a:off x="896800" y="1980950"/>
            <a:ext cx="3378750" cy="1922025"/>
          </a:xfrm>
          <a:prstGeom prst="rect">
            <a:avLst/>
          </a:prstGeom>
          <a:noFill/>
          <a:ln>
            <a:noFill/>
          </a:ln>
        </p:spPr>
      </p:pic>
      <p:cxnSp>
        <p:nvCxnSpPr>
          <p:cNvPr id="212" name="Google Shape;212;p28"/>
          <p:cNvCxnSpPr/>
          <p:nvPr/>
        </p:nvCxnSpPr>
        <p:spPr>
          <a:xfrm>
            <a:off x="1438350" y="2158525"/>
            <a:ext cx="404100" cy="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28"/>
          <p:cNvCxnSpPr/>
          <p:nvPr/>
        </p:nvCxnSpPr>
        <p:spPr>
          <a:xfrm>
            <a:off x="18424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8"/>
          <p:cNvCxnSpPr/>
          <p:nvPr/>
        </p:nvCxnSpPr>
        <p:spPr>
          <a:xfrm>
            <a:off x="1438350" y="209417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15" name="Google Shape;215;p28"/>
          <p:cNvCxnSpPr/>
          <p:nvPr/>
        </p:nvCxnSpPr>
        <p:spPr>
          <a:xfrm>
            <a:off x="1622050" y="2204100"/>
            <a:ext cx="0" cy="122400"/>
          </a:xfrm>
          <a:prstGeom prst="straightConnector1">
            <a:avLst/>
          </a:prstGeom>
          <a:noFill/>
          <a:ln w="9525" cap="flat" cmpd="sng">
            <a:solidFill>
              <a:schemeClr val="dk2"/>
            </a:solidFill>
            <a:prstDash val="solid"/>
            <a:round/>
            <a:headEnd type="none" w="med" len="med"/>
            <a:tailEnd type="triangle" w="med" len="med"/>
          </a:ln>
        </p:spPr>
      </p:cxnSp>
      <p:sp>
        <p:nvSpPr>
          <p:cNvPr id="216" name="Google Shape;216;p28"/>
          <p:cNvSpPr/>
          <p:nvPr/>
        </p:nvSpPr>
        <p:spPr>
          <a:xfrm>
            <a:off x="1940475" y="1563875"/>
            <a:ext cx="1555200" cy="367500"/>
          </a:xfrm>
          <a:prstGeom prst="wedgeRectCallout">
            <a:avLst>
              <a:gd name="adj1" fmla="val -70081"/>
              <a:gd name="adj2" fmla="val 1082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Replace the value of that position by the mean of all the points inside the window</a:t>
            </a:r>
            <a:endParaRPr sz="700"/>
          </a:p>
        </p:txBody>
      </p:sp>
      <p:cxnSp>
        <p:nvCxnSpPr>
          <p:cNvPr id="217" name="Google Shape;217;p28"/>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18" name="Google Shape;218;p28"/>
          <p:cNvPicPr preferRelativeResize="0"/>
          <p:nvPr/>
        </p:nvPicPr>
        <p:blipFill>
          <a:blip r:embed="rId6">
            <a:alphaModFix/>
          </a:blip>
          <a:stretch>
            <a:fillRect/>
          </a:stretch>
        </p:blipFill>
        <p:spPr>
          <a:xfrm>
            <a:off x="5153525" y="1563875"/>
            <a:ext cx="2776811" cy="253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24" name="Google Shape;224;p2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25" name="Google Shape;225;p29"/>
          <p:cNvPicPr preferRelativeResize="0"/>
          <p:nvPr/>
        </p:nvPicPr>
        <p:blipFill>
          <a:blip r:embed="rId4">
            <a:alphaModFix/>
          </a:blip>
          <a:stretch>
            <a:fillRect/>
          </a:stretch>
        </p:blipFill>
        <p:spPr>
          <a:xfrm>
            <a:off x="-809150" y="3742975"/>
            <a:ext cx="2599849" cy="2803224"/>
          </a:xfrm>
          <a:prstGeom prst="rect">
            <a:avLst/>
          </a:prstGeom>
          <a:noFill/>
          <a:ln>
            <a:noFill/>
          </a:ln>
        </p:spPr>
      </p:pic>
      <p:cxnSp>
        <p:nvCxnSpPr>
          <p:cNvPr id="226" name="Google Shape;226;p29"/>
          <p:cNvCxnSpPr/>
          <p:nvPr/>
        </p:nvCxnSpPr>
        <p:spPr>
          <a:xfrm>
            <a:off x="4420375" y="2979025"/>
            <a:ext cx="348900" cy="0"/>
          </a:xfrm>
          <a:prstGeom prst="straightConnector1">
            <a:avLst/>
          </a:prstGeom>
          <a:noFill/>
          <a:ln w="9525" cap="flat" cmpd="sng">
            <a:solidFill>
              <a:schemeClr val="dk2"/>
            </a:solidFill>
            <a:prstDash val="solid"/>
            <a:round/>
            <a:headEnd type="none" w="med" len="med"/>
            <a:tailEnd type="triangle" w="med" len="med"/>
          </a:ln>
        </p:spPr>
      </p:cxnSp>
      <p:pic>
        <p:nvPicPr>
          <p:cNvPr id="227" name="Google Shape;227;p29"/>
          <p:cNvPicPr preferRelativeResize="0"/>
          <p:nvPr/>
        </p:nvPicPr>
        <p:blipFill>
          <a:blip r:embed="rId5">
            <a:alphaModFix/>
          </a:blip>
          <a:stretch>
            <a:fillRect/>
          </a:stretch>
        </p:blipFill>
        <p:spPr>
          <a:xfrm>
            <a:off x="1012775" y="1676431"/>
            <a:ext cx="7164100" cy="2306825"/>
          </a:xfrm>
          <a:prstGeom prst="rect">
            <a:avLst/>
          </a:prstGeom>
          <a:noFill/>
          <a:ln>
            <a:noFill/>
          </a:ln>
        </p:spPr>
      </p:pic>
      <p:sp>
        <p:nvSpPr>
          <p:cNvPr id="228" name="Google Shape;228;p29"/>
          <p:cNvSpPr/>
          <p:nvPr/>
        </p:nvSpPr>
        <p:spPr>
          <a:xfrm>
            <a:off x="3483525" y="2011550"/>
            <a:ext cx="2192100" cy="1892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p:txBody>
      </p:sp>
      <p:sp>
        <p:nvSpPr>
          <p:cNvPr id="234" name="Google Shape;234;p3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35" name="Google Shape;235;p3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36" name="Google Shape;236;p30"/>
          <p:cNvPicPr preferRelativeResize="0"/>
          <p:nvPr/>
        </p:nvPicPr>
        <p:blipFill>
          <a:blip r:embed="rId5">
            <a:alphaModFix/>
          </a:blip>
          <a:stretch>
            <a:fillRect/>
          </a:stretch>
        </p:blipFill>
        <p:spPr>
          <a:xfrm>
            <a:off x="1248450" y="1438275"/>
            <a:ext cx="6249400" cy="256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sp>
        <p:nvSpPr>
          <p:cNvPr id="241" name="Google Shape;241;p3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42" name="Google Shape;242;p3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43" name="Google Shape;243;p3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44" name="Google Shape;244;p31"/>
          <p:cNvPicPr preferRelativeResize="0"/>
          <p:nvPr/>
        </p:nvPicPr>
        <p:blipFill>
          <a:blip r:embed="rId5">
            <a:alphaModFix/>
          </a:blip>
          <a:stretch>
            <a:fillRect/>
          </a:stretch>
        </p:blipFill>
        <p:spPr>
          <a:xfrm>
            <a:off x="744748" y="2563500"/>
            <a:ext cx="2176775" cy="1566050"/>
          </a:xfrm>
          <a:prstGeom prst="rect">
            <a:avLst/>
          </a:prstGeom>
          <a:noFill/>
          <a:ln>
            <a:noFill/>
          </a:ln>
        </p:spPr>
      </p:pic>
      <p:pic>
        <p:nvPicPr>
          <p:cNvPr id="245" name="Google Shape;245;p31"/>
          <p:cNvPicPr preferRelativeResize="0"/>
          <p:nvPr/>
        </p:nvPicPr>
        <p:blipFill rotWithShape="1">
          <a:blip r:embed="rId6">
            <a:alphaModFix/>
          </a:blip>
          <a:srcRect r="2771"/>
          <a:stretch/>
        </p:blipFill>
        <p:spPr>
          <a:xfrm>
            <a:off x="3238500" y="2354250"/>
            <a:ext cx="2058374" cy="1819825"/>
          </a:xfrm>
          <a:prstGeom prst="rect">
            <a:avLst/>
          </a:prstGeom>
          <a:noFill/>
          <a:ln>
            <a:noFill/>
          </a:ln>
        </p:spPr>
      </p:pic>
      <p:pic>
        <p:nvPicPr>
          <p:cNvPr id="246" name="Google Shape;246;p31"/>
          <p:cNvPicPr preferRelativeResize="0"/>
          <p:nvPr/>
        </p:nvPicPr>
        <p:blipFill>
          <a:blip r:embed="rId7">
            <a:alphaModFix/>
          </a:blip>
          <a:stretch>
            <a:fillRect/>
          </a:stretch>
        </p:blipFill>
        <p:spPr>
          <a:xfrm>
            <a:off x="5964200" y="2354255"/>
            <a:ext cx="2176775" cy="18667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Intro to image processing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“Image-as-a-data-structure”</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Filtering</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Segmentation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a:t>
            </a:r>
            <a:endParaRPr sz="1000">
              <a:solidFill>
                <a:schemeClr val="dk1"/>
              </a:solidFill>
              <a:latin typeface="Roboto"/>
              <a:ea typeface="Roboto"/>
              <a:cs typeface="Roboto"/>
              <a:sym typeface="Roboto"/>
            </a:endParaRPr>
          </a:p>
          <a:p>
            <a:pPr marL="9144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Machine Learning</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Filtering, 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can apply different types of filters (not just a mean)</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 very common one is a </a:t>
            </a:r>
            <a:r>
              <a:rPr lang="en" sz="1000" b="1">
                <a:solidFill>
                  <a:schemeClr val="dk1"/>
                </a:solidFill>
                <a:latin typeface="Roboto"/>
                <a:ea typeface="Roboto"/>
                <a:cs typeface="Roboto"/>
                <a:sym typeface="Roboto"/>
              </a:rPr>
              <a:t>GAUSSIAN</a:t>
            </a:r>
            <a:r>
              <a:rPr lang="en" sz="1000">
                <a:solidFill>
                  <a:schemeClr val="dk1"/>
                </a:solidFill>
                <a:latin typeface="Roboto"/>
                <a:ea typeface="Roboto"/>
                <a:cs typeface="Roboto"/>
                <a:sym typeface="Roboto"/>
              </a:rPr>
              <a:t> filtering.</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None/>
            </a:pPr>
            <a:r>
              <a:rPr lang="en" sz="1000">
                <a:solidFill>
                  <a:schemeClr val="dk1"/>
                </a:solidFill>
                <a:latin typeface="Roboto"/>
                <a:ea typeface="Roboto"/>
                <a:cs typeface="Roboto"/>
                <a:sym typeface="Roboto"/>
              </a:rPr>
              <a:t>Mean Filter: All the points have the same impact</a:t>
            </a:r>
            <a:endParaRPr sz="1000">
              <a:solidFill>
                <a:schemeClr val="dk1"/>
              </a:solidFill>
              <a:latin typeface="Roboto"/>
              <a:ea typeface="Roboto"/>
              <a:cs typeface="Roboto"/>
              <a:sym typeface="Roboto"/>
            </a:endParaRPr>
          </a:p>
          <a:p>
            <a:pPr marL="457200" lvl="0" indent="457200" algn="just" rtl="0">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Gaussian Filter: The closer points have more impact than the further points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52" name="Google Shape;252;p3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53" name="Google Shape;253;p3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254" name="Google Shape;254;p32"/>
          <p:cNvSpPr/>
          <p:nvPr/>
        </p:nvSpPr>
        <p:spPr>
          <a:xfrm>
            <a:off x="4457100" y="3640325"/>
            <a:ext cx="275700" cy="238800"/>
          </a:xfrm>
          <a:prstGeom prst="re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41814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44571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4732800" y="34015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47328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41814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44571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4732800" y="38791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181400" y="3640325"/>
            <a:ext cx="275700" cy="2388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39057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39057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39057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41814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44571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47328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41814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44571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47328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5008500" y="34015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008500" y="36403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008500" y="38791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39057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5008500" y="31627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50085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3905700" y="4117925"/>
            <a:ext cx="275700" cy="2388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32"/>
          <p:cNvPicPr preferRelativeResize="0"/>
          <p:nvPr/>
        </p:nvPicPr>
        <p:blipFill>
          <a:blip r:embed="rId5">
            <a:alphaModFix amt="24000"/>
          </a:blip>
          <a:stretch>
            <a:fillRect/>
          </a:stretch>
        </p:blipFill>
        <p:spPr>
          <a:xfrm>
            <a:off x="3070113" y="2371225"/>
            <a:ext cx="2267225" cy="2070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Smoothing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85" name="Google Shape;285;p3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86" name="Google Shape;286;p3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87" name="Google Shape;287;p33"/>
          <p:cNvPicPr preferRelativeResize="0"/>
          <p:nvPr/>
        </p:nvPicPr>
        <p:blipFill>
          <a:blip r:embed="rId5">
            <a:alphaModFix/>
          </a:blip>
          <a:stretch>
            <a:fillRect/>
          </a:stretch>
        </p:blipFill>
        <p:spPr>
          <a:xfrm>
            <a:off x="1735988" y="1317327"/>
            <a:ext cx="5672026" cy="317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34"/>
          <p:cNvSpPr txBox="1"/>
          <p:nvPr/>
        </p:nvSpPr>
        <p:spPr>
          <a:xfrm>
            <a:off x="685275" y="5187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293" name="Google Shape;293;p3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294" name="Google Shape;294;p3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295" name="Google Shape;295;p34"/>
          <p:cNvPicPr preferRelativeResize="0"/>
          <p:nvPr/>
        </p:nvPicPr>
        <p:blipFill>
          <a:blip r:embed="rId5">
            <a:alphaModFix/>
          </a:blip>
          <a:stretch>
            <a:fillRect/>
          </a:stretch>
        </p:blipFill>
        <p:spPr>
          <a:xfrm>
            <a:off x="1747546" y="1353446"/>
            <a:ext cx="5881850" cy="320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3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1" name="Google Shape;301;p3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02" name="Google Shape;302;p35"/>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03" name="Google Shape;303;p35"/>
          <p:cNvPicPr preferRelativeResize="0"/>
          <p:nvPr/>
        </p:nvPicPr>
        <p:blipFill>
          <a:blip r:embed="rId5">
            <a:alphaModFix/>
          </a:blip>
          <a:stretch>
            <a:fillRect/>
          </a:stretch>
        </p:blipFill>
        <p:spPr>
          <a:xfrm>
            <a:off x="1790700" y="1550450"/>
            <a:ext cx="5247700" cy="3009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09" name="Google Shape;309;p3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10" name="Google Shape;310;p3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11" name="Google Shape;311;p36"/>
          <p:cNvPicPr preferRelativeResize="0"/>
          <p:nvPr/>
        </p:nvPicPr>
        <p:blipFill>
          <a:blip r:embed="rId5">
            <a:alphaModFix/>
          </a:blip>
          <a:stretch>
            <a:fillRect/>
          </a:stretch>
        </p:blipFill>
        <p:spPr>
          <a:xfrm>
            <a:off x="1171725" y="1442125"/>
            <a:ext cx="6968700" cy="2999951"/>
          </a:xfrm>
          <a:prstGeom prst="rect">
            <a:avLst/>
          </a:prstGeom>
          <a:noFill/>
          <a:ln>
            <a:noFill/>
          </a:ln>
        </p:spPr>
      </p:pic>
      <p:sp>
        <p:nvSpPr>
          <p:cNvPr id="312" name="Google Shape;312;p36"/>
          <p:cNvSpPr/>
          <p:nvPr/>
        </p:nvSpPr>
        <p:spPr>
          <a:xfrm>
            <a:off x="4416825" y="3167875"/>
            <a:ext cx="3388800" cy="1307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244025" y="1860775"/>
            <a:ext cx="386100" cy="64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2857925" y="2302550"/>
            <a:ext cx="386100" cy="279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rot="2420142">
            <a:off x="2302382" y="1952606"/>
            <a:ext cx="386086" cy="279259"/>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3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1" name="Google Shape;321;p3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22" name="Google Shape;322;p3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23" name="Google Shape;323;p37"/>
          <p:cNvPicPr preferRelativeResize="0"/>
          <p:nvPr/>
        </p:nvPicPr>
        <p:blipFill>
          <a:blip r:embed="rId5">
            <a:alphaModFix/>
          </a:blip>
          <a:stretch>
            <a:fillRect/>
          </a:stretch>
        </p:blipFill>
        <p:spPr>
          <a:xfrm>
            <a:off x="1570163" y="1410400"/>
            <a:ext cx="5267124" cy="3104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 - Watershed method</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29" name="Google Shape;329;p3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0" name="Google Shape;330;p3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1" name="Google Shape;331;p38"/>
          <p:cNvPicPr preferRelativeResize="0"/>
          <p:nvPr/>
        </p:nvPicPr>
        <p:blipFill>
          <a:blip r:embed="rId5">
            <a:alphaModFix/>
          </a:blip>
          <a:stretch>
            <a:fillRect/>
          </a:stretch>
        </p:blipFill>
        <p:spPr>
          <a:xfrm>
            <a:off x="1121600" y="1485148"/>
            <a:ext cx="6454100" cy="275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9"/>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37" name="Google Shape;337;p39"/>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38" name="Google Shape;338;p39"/>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39" name="Google Shape;339;p39"/>
          <p:cNvPicPr preferRelativeResize="0"/>
          <p:nvPr/>
        </p:nvPicPr>
        <p:blipFill>
          <a:blip r:embed="rId5">
            <a:alphaModFix/>
          </a:blip>
          <a:stretch>
            <a:fillRect/>
          </a:stretch>
        </p:blipFill>
        <p:spPr>
          <a:xfrm>
            <a:off x="866750" y="1520550"/>
            <a:ext cx="3512115" cy="292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344" name="Google Shape;344;p4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45" name="Google Shape;345;p40"/>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46" name="Google Shape;346;p40"/>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47" name="Google Shape;347;p40"/>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48" name="Google Shape;348;p40"/>
          <p:cNvPicPr preferRelativeResize="0"/>
          <p:nvPr/>
        </p:nvPicPr>
        <p:blipFill>
          <a:blip r:embed="rId6">
            <a:alphaModFix/>
          </a:blip>
          <a:stretch>
            <a:fillRect/>
          </a:stretch>
        </p:blipFill>
        <p:spPr>
          <a:xfrm>
            <a:off x="2349143" y="1520550"/>
            <a:ext cx="3616825" cy="3099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4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Segmentation and Edge Detection</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54" name="Google Shape;354;p4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55" name="Google Shape;355;p41"/>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56" name="Google Shape;356;p41"/>
          <p:cNvPicPr preferRelativeResize="0"/>
          <p:nvPr/>
        </p:nvPicPr>
        <p:blipFill>
          <a:blip r:embed="rId5">
            <a:alphaModFix/>
          </a:blip>
          <a:stretch>
            <a:fillRect/>
          </a:stretch>
        </p:blipFill>
        <p:spPr>
          <a:xfrm>
            <a:off x="866750" y="1520550"/>
            <a:ext cx="1361999" cy="1132975"/>
          </a:xfrm>
          <a:prstGeom prst="rect">
            <a:avLst/>
          </a:prstGeom>
          <a:noFill/>
          <a:ln>
            <a:noFill/>
          </a:ln>
        </p:spPr>
      </p:pic>
      <p:pic>
        <p:nvPicPr>
          <p:cNvPr id="357" name="Google Shape;357;p41"/>
          <p:cNvPicPr preferRelativeResize="0"/>
          <p:nvPr/>
        </p:nvPicPr>
        <p:blipFill>
          <a:blip r:embed="rId6">
            <a:alphaModFix/>
          </a:blip>
          <a:stretch>
            <a:fillRect/>
          </a:stretch>
        </p:blipFill>
        <p:spPr>
          <a:xfrm>
            <a:off x="2349146" y="1520550"/>
            <a:ext cx="1322204" cy="1132975"/>
          </a:xfrm>
          <a:prstGeom prst="rect">
            <a:avLst/>
          </a:prstGeom>
          <a:noFill/>
          <a:ln>
            <a:noFill/>
          </a:ln>
        </p:spPr>
      </p:pic>
      <p:pic>
        <p:nvPicPr>
          <p:cNvPr id="358" name="Google Shape;358;p41"/>
          <p:cNvPicPr preferRelativeResize="0"/>
          <p:nvPr/>
        </p:nvPicPr>
        <p:blipFill>
          <a:blip r:embed="rId7">
            <a:alphaModFix/>
          </a:blip>
          <a:stretch>
            <a:fillRect/>
          </a:stretch>
        </p:blipFill>
        <p:spPr>
          <a:xfrm>
            <a:off x="3791759" y="1520559"/>
            <a:ext cx="3608325" cy="309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69" name="Google Shape;69;p1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0" name="Google Shape;70;p15"/>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71" name="Google Shape;71;p15"/>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42"/>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64" name="Google Shape;364;p4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65" name="Google Shape;365;p42"/>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66" name="Google Shape;366;p42"/>
          <p:cNvSpPr txBox="1"/>
          <p:nvPr/>
        </p:nvSpPr>
        <p:spPr>
          <a:xfrm>
            <a:off x="871375" y="1409925"/>
            <a:ext cx="6740400" cy="12621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3"/>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72" name="Google Shape;372;p4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73" name="Google Shape;373;p4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74" name="Google Shape;374;p43"/>
          <p:cNvPicPr preferRelativeResize="0"/>
          <p:nvPr/>
        </p:nvPicPr>
        <p:blipFill>
          <a:blip r:embed="rId5">
            <a:alphaModFix/>
          </a:blip>
          <a:stretch>
            <a:fillRect/>
          </a:stretch>
        </p:blipFill>
        <p:spPr>
          <a:xfrm>
            <a:off x="874800" y="1400374"/>
            <a:ext cx="7140100" cy="291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8"/>
        <p:cNvGrpSpPr/>
        <p:nvPr/>
      </p:nvGrpSpPr>
      <p:grpSpPr>
        <a:xfrm>
          <a:off x="0" y="0"/>
          <a:ext cx="0" cy="0"/>
          <a:chOff x="0" y="0"/>
          <a:chExt cx="0" cy="0"/>
        </a:xfrm>
      </p:grpSpPr>
      <p:sp>
        <p:nvSpPr>
          <p:cNvPr id="379" name="Google Shape;379;p44"/>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0" name="Google Shape;380;p44"/>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81" name="Google Shape;381;p44"/>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382" name="Google Shape;382;p44"/>
          <p:cNvPicPr preferRelativeResize="0"/>
          <p:nvPr/>
        </p:nvPicPr>
        <p:blipFill rotWithShape="1">
          <a:blip r:embed="rId5">
            <a:alphaModFix/>
          </a:blip>
          <a:srcRect b="18560"/>
          <a:stretch/>
        </p:blipFill>
        <p:spPr>
          <a:xfrm>
            <a:off x="957525" y="1505549"/>
            <a:ext cx="6804050" cy="2836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6"/>
        <p:cNvGrpSpPr/>
        <p:nvPr/>
      </p:nvGrpSpPr>
      <p:grpSpPr>
        <a:xfrm>
          <a:off x="0" y="0"/>
          <a:ext cx="0" cy="0"/>
          <a:chOff x="0" y="0"/>
          <a:chExt cx="0" cy="0"/>
        </a:xfrm>
      </p:grpSpPr>
      <p:pic>
        <p:nvPicPr>
          <p:cNvPr id="387" name="Google Shape;387;p45"/>
          <p:cNvPicPr preferRelativeResize="0"/>
          <p:nvPr/>
        </p:nvPicPr>
        <p:blipFill rotWithShape="1">
          <a:blip r:embed="rId4">
            <a:alphaModFix/>
          </a:blip>
          <a:srcRect b="18560"/>
          <a:stretch/>
        </p:blipFill>
        <p:spPr>
          <a:xfrm>
            <a:off x="957525" y="1505549"/>
            <a:ext cx="6804050" cy="2836249"/>
          </a:xfrm>
          <a:prstGeom prst="rect">
            <a:avLst/>
          </a:prstGeom>
          <a:noFill/>
          <a:ln>
            <a:noFill/>
          </a:ln>
        </p:spPr>
      </p:pic>
      <p:sp>
        <p:nvSpPr>
          <p:cNvPr id="388" name="Google Shape;388;p45"/>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89" name="Google Shape;389;p45"/>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0" name="Google Shape;390;p45"/>
          <p:cNvPicPr preferRelativeResize="0"/>
          <p:nvPr/>
        </p:nvPicPr>
        <p:blipFill>
          <a:blip r:embed="rId5">
            <a:alphaModFix/>
          </a:blip>
          <a:stretch>
            <a:fillRect/>
          </a:stretch>
        </p:blipFill>
        <p:spPr>
          <a:xfrm>
            <a:off x="-809150" y="3742975"/>
            <a:ext cx="2599849" cy="2803224"/>
          </a:xfrm>
          <a:prstGeom prst="rect">
            <a:avLst/>
          </a:prstGeom>
          <a:noFill/>
          <a:ln>
            <a:noFill/>
          </a:ln>
        </p:spPr>
      </p:pic>
      <p:pic>
        <p:nvPicPr>
          <p:cNvPr id="391" name="Google Shape;391;p45"/>
          <p:cNvPicPr preferRelativeResize="0"/>
          <p:nvPr/>
        </p:nvPicPr>
        <p:blipFill>
          <a:blip r:embed="rId6">
            <a:alphaModFix/>
          </a:blip>
          <a:stretch>
            <a:fillRect/>
          </a:stretch>
        </p:blipFill>
        <p:spPr>
          <a:xfrm>
            <a:off x="1002625" y="1467550"/>
            <a:ext cx="6804049" cy="29271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4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Features and Clustering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397" name="Google Shape;397;p4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398" name="Google Shape;398;p46"/>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399" name="Google Shape;399;p46"/>
          <p:cNvSpPr txBox="1"/>
          <p:nvPr/>
        </p:nvSpPr>
        <p:spPr>
          <a:xfrm>
            <a:off x="871375" y="1409925"/>
            <a:ext cx="6740400" cy="17238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Feature extraction is an important step in image processing, as it is the step where you think “what information am I going to collect from the image.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You can tackle this problem in a couple ways (depending on the use case):</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 A simple one is to go pixel by pixel and cluster them</a:t>
            </a:r>
            <a:endParaRPr sz="1000">
              <a:solidFill>
                <a:schemeClr val="dk1"/>
              </a:solidFill>
              <a:latin typeface="Roboto"/>
              <a:ea typeface="Roboto"/>
              <a:cs typeface="Roboto"/>
              <a:sym typeface="Roboto"/>
            </a:endParaRPr>
          </a:p>
          <a:p>
            <a:pPr marL="9144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Another can be to extract information from the segmented regions:</a:t>
            </a:r>
            <a:endParaRPr sz="10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4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05" name="Google Shape;405;p4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06" name="Google Shape;406;p47"/>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07" name="Google Shape;407;p47"/>
          <p:cNvSpPr txBox="1"/>
          <p:nvPr/>
        </p:nvSpPr>
        <p:spPr>
          <a:xfrm>
            <a:off x="871375" y="1409925"/>
            <a:ext cx="6740400" cy="2416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part you already know :). From here, you can do:</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Unsupervised learning</a:t>
            </a:r>
            <a:r>
              <a:rPr lang="en" sz="1000">
                <a:solidFill>
                  <a:schemeClr val="dk1"/>
                </a:solidFill>
                <a:latin typeface="Roboto"/>
                <a:ea typeface="Roboto"/>
                <a:cs typeface="Roboto"/>
                <a:sym typeface="Roboto"/>
              </a:rPr>
              <a:t> to split the regions/pixels of the image into clusters (e.g, you know it is a man in front of a white wall. Unsupervised learning will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b="1">
                <a:solidFill>
                  <a:schemeClr val="dk1"/>
                </a:solidFill>
                <a:latin typeface="Roboto"/>
                <a:ea typeface="Roboto"/>
                <a:cs typeface="Roboto"/>
                <a:sym typeface="Roboto"/>
              </a:rPr>
              <a:t>Supervised Learning </a:t>
            </a:r>
            <a:r>
              <a:rPr lang="en" sz="1000">
                <a:solidFill>
                  <a:schemeClr val="dk1"/>
                </a:solidFill>
                <a:latin typeface="Roboto"/>
                <a:ea typeface="Roboto"/>
                <a:cs typeface="Roboto"/>
                <a:sym typeface="Roboto"/>
              </a:rPr>
              <a:t>for:</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Facial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Object detection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OCR (Optical character recognition)</a:t>
            </a:r>
            <a:endParaRPr sz="1000">
              <a:solidFill>
                <a:schemeClr val="dk1"/>
              </a:solidFill>
              <a:latin typeface="Roboto"/>
              <a:ea typeface="Roboto"/>
              <a:cs typeface="Roboto"/>
              <a:sym typeface="Roboto"/>
            </a:endParaRPr>
          </a:p>
          <a:p>
            <a:pPr marL="914400" lvl="1"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And much more...</a:t>
            </a:r>
            <a:endParaRPr sz="10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p4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Machine Learning and Image Processing - Point of attention</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413" name="Google Shape;413;p4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14" name="Google Shape;414;p48"/>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415" name="Google Shape;415;p48"/>
          <p:cNvSpPr txBox="1"/>
          <p:nvPr/>
        </p:nvSpPr>
        <p:spPr>
          <a:xfrm>
            <a:off x="871375" y="1409925"/>
            <a:ext cx="6740400" cy="1493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There are many aspects of dealing with Images that go out of scope here - more related to the technical part of image processing (image compression, jpeg vs png, etc) then to data analysis, as well as many Feature Extraction techniques dedicated to Image Processing (e.g, Mathematical Morphology)</a:t>
            </a: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Although we will skip it here, please be aware that these have quite the strong impact when doing machine learning for image processing.</a:t>
            </a:r>
            <a:endParaRPr sz="10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0"/>
          <p:cNvSpPr txBox="1"/>
          <p:nvPr/>
        </p:nvSpPr>
        <p:spPr>
          <a:xfrm>
            <a:off x="311700" y="3076875"/>
            <a:ext cx="8520600" cy="44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Good luck</a:t>
            </a:r>
            <a:endParaRPr sz="1800">
              <a:solidFill>
                <a:srgbClr val="000000"/>
              </a:solidFill>
              <a:latin typeface="Roboto Medium"/>
              <a:ea typeface="Roboto Medium"/>
              <a:cs typeface="Roboto Medium"/>
              <a:sym typeface="Roboto Medium"/>
            </a:endParaRPr>
          </a:p>
        </p:txBody>
      </p:sp>
      <p:sp>
        <p:nvSpPr>
          <p:cNvPr id="428" name="Google Shape;428;p50"/>
          <p:cNvSpPr txBox="1"/>
          <p:nvPr/>
        </p:nvSpPr>
        <p:spPr>
          <a:xfrm>
            <a:off x="311700" y="3408575"/>
            <a:ext cx="8520600" cy="34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95959"/>
                </a:solidFill>
                <a:latin typeface="Roboto Light"/>
                <a:ea typeface="Roboto Light"/>
                <a:cs typeface="Roboto Light"/>
                <a:sym typeface="Roboto Light"/>
              </a:rPr>
              <a:t>Let’s get started!</a:t>
            </a:r>
            <a:endParaRPr>
              <a:solidFill>
                <a:srgbClr val="595959"/>
              </a:solidFill>
              <a:latin typeface="Roboto Light"/>
              <a:ea typeface="Roboto Light"/>
              <a:cs typeface="Roboto Light"/>
              <a:sym typeface="Roboto Light"/>
            </a:endParaRPr>
          </a:p>
        </p:txBody>
      </p:sp>
      <p:pic>
        <p:nvPicPr>
          <p:cNvPr id="429" name="Google Shape;429;p50"/>
          <p:cNvPicPr preferRelativeResize="0"/>
          <p:nvPr/>
        </p:nvPicPr>
        <p:blipFill>
          <a:blip r:embed="rId4">
            <a:alphaModFix/>
          </a:blip>
          <a:stretch>
            <a:fillRect/>
          </a:stretch>
        </p:blipFill>
        <p:spPr>
          <a:xfrm>
            <a:off x="3786563" y="1393225"/>
            <a:ext cx="1570875" cy="1570875"/>
          </a:xfrm>
          <a:prstGeom prst="rect">
            <a:avLst/>
          </a:prstGeom>
          <a:noFill/>
          <a:ln>
            <a:noFill/>
          </a:ln>
        </p:spPr>
      </p:pic>
      <p:pic>
        <p:nvPicPr>
          <p:cNvPr id="430" name="Google Shape;430;p50"/>
          <p:cNvPicPr preferRelativeResize="0"/>
          <p:nvPr/>
        </p:nvPicPr>
        <p:blipFill>
          <a:blip r:embed="rId5">
            <a:alphaModFix/>
          </a:blip>
          <a:stretch>
            <a:fillRect/>
          </a:stretch>
        </p:blipFill>
        <p:spPr>
          <a:xfrm>
            <a:off x="7222675" y="-1087175"/>
            <a:ext cx="2599849" cy="2803224"/>
          </a:xfrm>
          <a:prstGeom prst="rect">
            <a:avLst/>
          </a:prstGeom>
          <a:noFill/>
          <a:ln>
            <a:noFill/>
          </a:ln>
        </p:spPr>
      </p:pic>
      <p:pic>
        <p:nvPicPr>
          <p:cNvPr id="431" name="Google Shape;431;p50"/>
          <p:cNvPicPr preferRelativeResize="0"/>
          <p:nvPr/>
        </p:nvPicPr>
        <p:blipFill>
          <a:blip r:embed="rId5">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51"/>
          <p:cNvSpPr txBox="1"/>
          <p:nvPr/>
        </p:nvSpPr>
        <p:spPr>
          <a:xfrm>
            <a:off x="719375" y="842675"/>
            <a:ext cx="6968700" cy="3599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rgbClr val="000000"/>
              </a:buClr>
              <a:buSzPts val="1100"/>
              <a:buFont typeface="Arial"/>
              <a:buNone/>
            </a:pPr>
            <a:r>
              <a:rPr lang="en" sz="5900" b="1">
                <a:solidFill>
                  <a:srgbClr val="2DC5FA"/>
                </a:solidFill>
                <a:latin typeface="Roboto"/>
                <a:ea typeface="Roboto"/>
                <a:cs typeface="Roboto"/>
                <a:sym typeface="Roboto"/>
              </a:rPr>
              <a:t>Appendix</a:t>
            </a:r>
            <a:endParaRPr sz="5000">
              <a:solidFill>
                <a:schemeClr val="dk1"/>
              </a:solidFill>
              <a:latin typeface="Roboto"/>
              <a:ea typeface="Roboto"/>
              <a:cs typeface="Roboto"/>
              <a:sym typeface="Roboto"/>
            </a:endParaRPr>
          </a:p>
        </p:txBody>
      </p:sp>
      <p:sp>
        <p:nvSpPr>
          <p:cNvPr id="437" name="Google Shape;437;p5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38" name="Google Shape;438;p51"/>
          <p:cNvPicPr preferRelativeResize="0"/>
          <p:nvPr/>
        </p:nvPicPr>
        <p:blipFill>
          <a:blip r:embed="rId4">
            <a:alphaModFix/>
          </a:blip>
          <a:stretch>
            <a:fillRect/>
          </a:stretch>
        </p:blipFill>
        <p:spPr>
          <a:xfrm>
            <a:off x="-809150" y="3742975"/>
            <a:ext cx="2599849" cy="2803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52"/>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44" name="Google Shape;444;p52"/>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45" name="Google Shape;445;p52"/>
          <p:cNvPicPr preferRelativeResize="0"/>
          <p:nvPr/>
        </p:nvPicPr>
        <p:blipFill>
          <a:blip r:embed="rId5">
            <a:alphaModFix/>
          </a:blip>
          <a:stretch>
            <a:fillRect/>
          </a:stretch>
        </p:blipFill>
        <p:spPr>
          <a:xfrm>
            <a:off x="1872076" y="580725"/>
            <a:ext cx="5569725" cy="3982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rgbClr val="000000"/>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How can we use what we have already learned, to classify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We need to understand what an image is. But first, lets review what a </a:t>
            </a:r>
            <a:r>
              <a:rPr lang="en" sz="1000" b="1">
                <a:solidFill>
                  <a:schemeClr val="dk1"/>
                </a:solidFill>
                <a:latin typeface="Roboto"/>
                <a:ea typeface="Roboto"/>
                <a:cs typeface="Roboto"/>
                <a:sym typeface="Roboto"/>
              </a:rPr>
              <a:t>signal</a:t>
            </a:r>
            <a:r>
              <a:rPr lang="en" sz="1000">
                <a:solidFill>
                  <a:schemeClr val="dk1"/>
                </a:solidFill>
                <a:latin typeface="Roboto"/>
                <a:ea typeface="Roboto"/>
                <a:cs typeface="Roboto"/>
                <a:sym typeface="Roboto"/>
              </a:rPr>
              <a:t> is...</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77" name="Google Shape;77;p16"/>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78" name="Google Shape;78;p16"/>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79" name="Google Shape;79;p16"/>
          <p:cNvPicPr preferRelativeResize="0"/>
          <p:nvPr/>
        </p:nvPicPr>
        <p:blipFill>
          <a:blip r:embed="rId5">
            <a:alphaModFix/>
          </a:blip>
          <a:stretch>
            <a:fillRect/>
          </a:stretch>
        </p:blipFill>
        <p:spPr>
          <a:xfrm>
            <a:off x="660700" y="2528350"/>
            <a:ext cx="3282060" cy="2023950"/>
          </a:xfrm>
          <a:prstGeom prst="rect">
            <a:avLst/>
          </a:prstGeom>
          <a:noFill/>
          <a:ln>
            <a:noFill/>
          </a:ln>
        </p:spPr>
      </p:pic>
      <p:pic>
        <p:nvPicPr>
          <p:cNvPr id="80" name="Google Shape;80;p16"/>
          <p:cNvPicPr preferRelativeResize="0"/>
          <p:nvPr/>
        </p:nvPicPr>
        <p:blipFill>
          <a:blip r:embed="rId6">
            <a:alphaModFix/>
          </a:blip>
          <a:stretch>
            <a:fillRect/>
          </a:stretch>
        </p:blipFill>
        <p:spPr>
          <a:xfrm>
            <a:off x="6008706" y="1386975"/>
            <a:ext cx="2404001" cy="3205325"/>
          </a:xfrm>
          <a:prstGeom prst="rect">
            <a:avLst/>
          </a:prstGeom>
          <a:noFill/>
          <a:ln>
            <a:noFill/>
          </a:ln>
        </p:spPr>
      </p:pic>
      <p:sp>
        <p:nvSpPr>
          <p:cNvPr id="81" name="Google Shape;81;p16"/>
          <p:cNvSpPr txBox="1"/>
          <p:nvPr/>
        </p:nvSpPr>
        <p:spPr>
          <a:xfrm>
            <a:off x="3942750" y="2653925"/>
            <a:ext cx="1756200" cy="1035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solidFill>
                  <a:srgbClr val="434343"/>
                </a:solidFill>
                <a:latin typeface="Roboto"/>
                <a:ea typeface="Roboto"/>
                <a:cs typeface="Roboto"/>
                <a:sym typeface="Roboto"/>
              </a:rPr>
              <a:t>What is the difference between this and this?</a:t>
            </a:r>
            <a:endParaRPr sz="600">
              <a:solidFill>
                <a:srgbClr val="434343"/>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cxnSp>
        <p:nvCxnSpPr>
          <p:cNvPr id="82" name="Google Shape;82;p16"/>
          <p:cNvCxnSpPr/>
          <p:nvPr/>
        </p:nvCxnSpPr>
        <p:spPr>
          <a:xfrm rot="10800000">
            <a:off x="4181450" y="3787300"/>
            <a:ext cx="471600" cy="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a:off x="4848200" y="3787300"/>
            <a:ext cx="471600" cy="0"/>
          </a:xfrm>
          <a:prstGeom prst="straightConnector1">
            <a:avLst/>
          </a:prstGeom>
          <a:noFill/>
          <a:ln w="9525" cap="flat" cmpd="sng">
            <a:solidFill>
              <a:schemeClr val="dk2"/>
            </a:solidFill>
            <a:prstDash val="solid"/>
            <a:round/>
            <a:headEnd type="none" w="med" len="med"/>
            <a:tailEnd type="triangle" w="med" len="med"/>
          </a:ln>
        </p:spPr>
      </p:cxnSp>
      <p:sp>
        <p:nvSpPr>
          <p:cNvPr id="84" name="Google Shape;84;p16"/>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3"/>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451" name="Google Shape;451;p53"/>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452" name="Google Shape;452;p53"/>
          <p:cNvPicPr preferRelativeResize="0"/>
          <p:nvPr/>
        </p:nvPicPr>
        <p:blipFill>
          <a:blip r:embed="rId5">
            <a:alphaModFix/>
          </a:blip>
          <a:stretch>
            <a:fillRect/>
          </a:stretch>
        </p:blipFill>
        <p:spPr>
          <a:xfrm>
            <a:off x="576849" y="707675"/>
            <a:ext cx="3705225" cy="3419475"/>
          </a:xfrm>
          <a:prstGeom prst="rect">
            <a:avLst/>
          </a:prstGeom>
          <a:noFill/>
          <a:ln>
            <a:noFill/>
          </a:ln>
        </p:spPr>
      </p:pic>
      <p:pic>
        <p:nvPicPr>
          <p:cNvPr id="453" name="Google Shape;453;p53"/>
          <p:cNvPicPr preferRelativeResize="0"/>
          <p:nvPr/>
        </p:nvPicPr>
        <p:blipFill>
          <a:blip r:embed="rId6">
            <a:alphaModFix/>
          </a:blip>
          <a:stretch>
            <a:fillRect/>
          </a:stretch>
        </p:blipFill>
        <p:spPr>
          <a:xfrm>
            <a:off x="3886524" y="366613"/>
            <a:ext cx="4221426" cy="41016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7"/>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90" name="Google Shape;90;p17"/>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91" name="Google Shape;91;p17"/>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92" name="Google Shape;92;p17"/>
          <p:cNvPicPr preferRelativeResize="0"/>
          <p:nvPr/>
        </p:nvPicPr>
        <p:blipFill>
          <a:blip r:embed="rId5">
            <a:alphaModFix/>
          </a:blip>
          <a:stretch>
            <a:fillRect/>
          </a:stretch>
        </p:blipFill>
        <p:spPr>
          <a:xfrm>
            <a:off x="660700" y="2528350"/>
            <a:ext cx="3282060" cy="2023950"/>
          </a:xfrm>
          <a:prstGeom prst="rect">
            <a:avLst/>
          </a:prstGeom>
          <a:noFill/>
          <a:ln>
            <a:noFill/>
          </a:ln>
        </p:spPr>
      </p:pic>
      <p:sp>
        <p:nvSpPr>
          <p:cNvPr id="93" name="Google Shape;93;p17"/>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4" name="Google Shape;94;p17"/>
          <p:cNvGraphicFramePr/>
          <p:nvPr/>
        </p:nvGraphicFramePr>
        <p:xfrm>
          <a:off x="1028225" y="1707600"/>
          <a:ext cx="4977050" cy="320010"/>
        </p:xfrm>
        <a:graphic>
          <a:graphicData uri="http://schemas.openxmlformats.org/drawingml/2006/table">
            <a:tbl>
              <a:tblPr>
                <a:noFill/>
                <a:tableStyleId>{C313F4D5-1A3C-46E3-A6CB-E967B06553E5}</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tblGrid>
              <a:tr h="320000">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6</a:t>
                      </a:r>
                      <a:endParaRPr sz="900"/>
                    </a:p>
                  </a:txBody>
                  <a:tcPr marL="91425" marR="91425" marT="91425" marB="91425"/>
                </a:tc>
                <a:tc>
                  <a:txBody>
                    <a:bodyPr/>
                    <a:lstStyle/>
                    <a:p>
                      <a:pPr marL="0" lvl="0" indent="0" algn="ctr" rtl="0">
                        <a:spcBef>
                          <a:spcPts val="0"/>
                        </a:spcBef>
                        <a:spcAft>
                          <a:spcPts val="0"/>
                        </a:spcAft>
                        <a:buNone/>
                      </a:pPr>
                      <a:r>
                        <a:rPr lang="en" sz="900"/>
                        <a:t>7</a:t>
                      </a:r>
                      <a:endParaRPr sz="900"/>
                    </a:p>
                  </a:txBody>
                  <a:tcPr marL="91425" marR="91425" marT="91425" marB="91425"/>
                </a:tc>
                <a:tc>
                  <a:txBody>
                    <a:bodyPr/>
                    <a:lstStyle/>
                    <a:p>
                      <a:pPr marL="0" lvl="0" indent="0" algn="ctr" rtl="0">
                        <a:spcBef>
                          <a:spcPts val="0"/>
                        </a:spcBef>
                        <a:spcAft>
                          <a:spcPts val="0"/>
                        </a:spcAft>
                        <a:buNone/>
                      </a:pPr>
                      <a:r>
                        <a:rPr lang="en" sz="900"/>
                        <a:t>5</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4</a:t>
                      </a:r>
                      <a:endParaRPr sz="900"/>
                    </a:p>
                  </a:txBody>
                  <a:tcPr marL="91425" marR="91425" marT="91425" marB="91425"/>
                </a:tc>
                <a:tc>
                  <a:txBody>
                    <a:bodyPr/>
                    <a:lstStyle/>
                    <a:p>
                      <a:pPr marL="0" lvl="0" indent="0" algn="ctr" rtl="0">
                        <a:spcBef>
                          <a:spcPts val="0"/>
                        </a:spcBef>
                        <a:spcAft>
                          <a:spcPts val="0"/>
                        </a:spcAft>
                        <a:buNone/>
                      </a:pPr>
                      <a:r>
                        <a:rPr lang="en" sz="900"/>
                        <a:t>3</a:t>
                      </a:r>
                      <a:endParaRPr sz="900"/>
                    </a:p>
                  </a:txBody>
                  <a:tcPr marL="91425" marR="91425" marT="91425" marB="91425"/>
                </a:tc>
                <a:extLst>
                  <a:ext uri="{0D108BD9-81ED-4DB2-BD59-A6C34878D82A}">
                    <a16:rowId xmlns:a16="http://schemas.microsoft.com/office/drawing/2014/main" val="10000"/>
                  </a:ext>
                </a:extLst>
              </a:tr>
            </a:tbl>
          </a:graphicData>
        </a:graphic>
      </p:graphicFrame>
      <p:sp>
        <p:nvSpPr>
          <p:cNvPr id="95" name="Google Shape;95;p17"/>
          <p:cNvSpPr txBox="1"/>
          <p:nvPr/>
        </p:nvSpPr>
        <p:spPr>
          <a:xfrm>
            <a:off x="973100" y="1307400"/>
            <a:ext cx="140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1D signal</a:t>
            </a:r>
            <a:endParaRPr/>
          </a:p>
        </p:txBody>
      </p:sp>
      <p:sp>
        <p:nvSpPr>
          <p:cNvPr id="96" name="Google Shape;96;p17"/>
          <p:cNvSpPr txBox="1"/>
          <p:nvPr/>
        </p:nvSpPr>
        <p:spPr>
          <a:xfrm>
            <a:off x="1028225" y="2371650"/>
            <a:ext cx="454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2D Visual representation of index vs intensity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02" name="Google Shape;102;p18"/>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03" name="Google Shape;103;p18"/>
          <p:cNvPicPr preferRelativeResize="0"/>
          <p:nvPr/>
        </p:nvPicPr>
        <p:blipFill>
          <a:blip r:embed="rId4">
            <a:alphaModFix/>
          </a:blip>
          <a:stretch>
            <a:fillRect/>
          </a:stretch>
        </p:blipFill>
        <p:spPr>
          <a:xfrm>
            <a:off x="-809150" y="3742975"/>
            <a:ext cx="2599849" cy="2803224"/>
          </a:xfrm>
          <a:prstGeom prst="rect">
            <a:avLst/>
          </a:prstGeom>
          <a:noFill/>
          <a:ln>
            <a:noFill/>
          </a:ln>
        </p:spPr>
      </p:pic>
      <p:pic>
        <p:nvPicPr>
          <p:cNvPr id="104" name="Google Shape;104;p18"/>
          <p:cNvPicPr preferRelativeResize="0"/>
          <p:nvPr/>
        </p:nvPicPr>
        <p:blipFill>
          <a:blip r:embed="rId5">
            <a:alphaModFix/>
          </a:blip>
          <a:stretch>
            <a:fillRect/>
          </a:stretch>
        </p:blipFill>
        <p:spPr>
          <a:xfrm>
            <a:off x="6008706" y="1386975"/>
            <a:ext cx="2404001" cy="3205325"/>
          </a:xfrm>
          <a:prstGeom prst="rect">
            <a:avLst/>
          </a:prstGeom>
          <a:noFill/>
          <a:ln>
            <a:noFill/>
          </a:ln>
        </p:spPr>
      </p:pic>
      <p:sp>
        <p:nvSpPr>
          <p:cNvPr id="105" name="Google Shape;105;p18"/>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8"/>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07" name="Google Shape;107;p18"/>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9"/>
          <p:cNvSpPr txBox="1"/>
          <p:nvPr/>
        </p:nvSpPr>
        <p:spPr>
          <a:xfrm>
            <a:off x="719375" y="85492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14" name="Google Shape;114;p19"/>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9"/>
          <p:cNvPicPr preferRelativeResize="0"/>
          <p:nvPr/>
        </p:nvPicPr>
        <p:blipFill>
          <a:blip r:embed="rId5">
            <a:alphaModFix/>
          </a:blip>
          <a:stretch>
            <a:fillRect/>
          </a:stretch>
        </p:blipFill>
        <p:spPr>
          <a:xfrm>
            <a:off x="5271038" y="1442125"/>
            <a:ext cx="3331987" cy="2944546"/>
          </a:xfrm>
          <a:prstGeom prst="rect">
            <a:avLst/>
          </a:prstGeom>
          <a:noFill/>
          <a:ln>
            <a:noFill/>
          </a:ln>
        </p:spPr>
      </p:pic>
      <p:pic>
        <p:nvPicPr>
          <p:cNvPr id="116" name="Google Shape;116;p19"/>
          <p:cNvPicPr preferRelativeResize="0"/>
          <p:nvPr/>
        </p:nvPicPr>
        <p:blipFill>
          <a:blip r:embed="rId6">
            <a:alphaModFix/>
          </a:blip>
          <a:stretch>
            <a:fillRect/>
          </a:stretch>
        </p:blipFill>
        <p:spPr>
          <a:xfrm>
            <a:off x="820500" y="1576800"/>
            <a:ext cx="4251369" cy="3205325"/>
          </a:xfrm>
          <a:prstGeom prst="rect">
            <a:avLst/>
          </a:prstGeom>
          <a:noFill/>
          <a:ln>
            <a:noFill/>
          </a:ln>
        </p:spPr>
      </p:pic>
      <p:sp>
        <p:nvSpPr>
          <p:cNvPr id="117" name="Google Shape;117;p19"/>
          <p:cNvSpPr txBox="1"/>
          <p:nvPr/>
        </p:nvSpPr>
        <p:spPr>
          <a:xfrm>
            <a:off x="820500" y="1212400"/>
            <a:ext cx="3000000" cy="338700"/>
          </a:xfrm>
          <a:prstGeom prst="rect">
            <a:avLst/>
          </a:prstGeom>
          <a:noFill/>
          <a:ln>
            <a:noFill/>
          </a:ln>
        </p:spPr>
        <p:txBody>
          <a:bodyPr spcFirstLastPara="1" wrap="square" lIns="91425" tIns="91425" rIns="91425" bIns="91425" anchor="t" anchorCtr="0">
            <a:spAutoFit/>
          </a:bodyPr>
          <a:lstStyle/>
          <a:p>
            <a:pPr marL="457200" lvl="0" indent="-292100" algn="just" rtl="0">
              <a:lnSpc>
                <a:spcPct val="150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 same happens in an image, but in 2D</a:t>
            </a:r>
            <a:endParaRPr sz="10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0"/>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pic>
        <p:nvPicPr>
          <p:cNvPr id="123" name="Google Shape;123;p20"/>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24" name="Google Shape;124;p20"/>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1"/>
          <p:cNvSpPr txBox="1"/>
          <p:nvPr/>
        </p:nvSpPr>
        <p:spPr>
          <a:xfrm>
            <a:off x="719375" y="842675"/>
            <a:ext cx="6968700" cy="359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a:solidFill>
                  <a:srgbClr val="2DC5FA"/>
                </a:solidFill>
                <a:latin typeface="Roboto"/>
                <a:ea typeface="Roboto"/>
                <a:cs typeface="Roboto"/>
                <a:sym typeface="Roboto"/>
              </a:rPr>
              <a:t>Intro to image processing</a:t>
            </a:r>
            <a:endParaRPr sz="1800" b="1">
              <a:solidFill>
                <a:srgbClr val="2DC5FA"/>
              </a:solidFill>
              <a:latin typeface="Roboto"/>
              <a:ea typeface="Roboto"/>
              <a:cs typeface="Roboto"/>
              <a:sym typeface="Roboto"/>
            </a:endParaRPr>
          </a:p>
          <a:p>
            <a:pPr marL="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This means an image can be interpreted the same way a signal (column in pandas dataframe) is, but with an extra dimension (which kinda makes this harder to understand). </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However, the same techniques and data processing that we have learned for 1D problems, can be applied in 2D for images.</a:t>
            </a: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endParaRPr sz="1000">
              <a:solidFill>
                <a:schemeClr val="dk1"/>
              </a:solidFill>
              <a:latin typeface="Roboto"/>
              <a:ea typeface="Roboto"/>
              <a:cs typeface="Roboto"/>
              <a:sym typeface="Roboto"/>
            </a:endParaRPr>
          </a:p>
          <a:p>
            <a:pPr marL="457200" lvl="0" indent="0" algn="just" rtl="0">
              <a:lnSpc>
                <a:spcPct val="150000"/>
              </a:lnSpc>
              <a:spcBef>
                <a:spcPts val="0"/>
              </a:spcBef>
              <a:spcAft>
                <a:spcPts val="0"/>
              </a:spcAft>
              <a:buNone/>
            </a:pPr>
            <a:r>
              <a:rPr lang="en" sz="1000">
                <a:solidFill>
                  <a:schemeClr val="dk1"/>
                </a:solidFill>
                <a:latin typeface="Roboto"/>
                <a:ea typeface="Roboto"/>
                <a:cs typeface="Roboto"/>
                <a:sym typeface="Roboto"/>
              </a:rPr>
              <a:t>But before we go there… in technical terms, which structures can we use to handle images in Python?</a:t>
            </a:r>
            <a:endParaRPr sz="1000">
              <a:solidFill>
                <a:schemeClr val="dk1"/>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0" lvl="0" indent="0" algn="l" rtl="0">
              <a:lnSpc>
                <a:spcPct val="150000"/>
              </a:lnSpc>
              <a:spcBef>
                <a:spcPts val="0"/>
              </a:spcBef>
              <a:spcAft>
                <a:spcPts val="0"/>
              </a:spcAft>
              <a:buClr>
                <a:srgbClr val="000000"/>
              </a:buClr>
              <a:buSzPts val="1100"/>
              <a:buFont typeface="Arial"/>
              <a:buNone/>
            </a:pPr>
            <a:endParaRPr sz="1800" b="1">
              <a:solidFill>
                <a:srgbClr val="2DC5FA"/>
              </a:solidFill>
              <a:latin typeface="Roboto"/>
              <a:ea typeface="Roboto"/>
              <a:cs typeface="Roboto"/>
              <a:sym typeface="Roboto"/>
            </a:endParaRPr>
          </a:p>
          <a:p>
            <a:pPr marL="457200" lvl="0" indent="0" algn="just" rtl="0">
              <a:lnSpc>
                <a:spcPct val="150000"/>
              </a:lnSpc>
              <a:spcBef>
                <a:spcPts val="0"/>
              </a:spcBef>
              <a:spcAft>
                <a:spcPts val="0"/>
              </a:spcAft>
              <a:buNone/>
            </a:pPr>
            <a:endParaRPr sz="900">
              <a:solidFill>
                <a:schemeClr val="dk1"/>
              </a:solidFill>
              <a:latin typeface="Roboto"/>
              <a:ea typeface="Roboto"/>
              <a:cs typeface="Roboto"/>
              <a:sym typeface="Roboto"/>
            </a:endParaRPr>
          </a:p>
        </p:txBody>
      </p:sp>
      <p:sp>
        <p:nvSpPr>
          <p:cNvPr id="130" name="Google Shape;130;p21"/>
          <p:cNvSpPr txBox="1"/>
          <p:nvPr/>
        </p:nvSpPr>
        <p:spPr>
          <a:xfrm rot="-5400000">
            <a:off x="8235150" y="4109125"/>
            <a:ext cx="1460700" cy="3144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 sz="1000" b="1">
                <a:solidFill>
                  <a:srgbClr val="64C3F5"/>
                </a:solidFill>
                <a:latin typeface="Roboto"/>
                <a:ea typeface="Roboto"/>
                <a:cs typeface="Roboto"/>
                <a:sym typeface="Roboto"/>
              </a:rPr>
              <a:t>Welcome</a:t>
            </a:r>
            <a:endParaRPr sz="1000" b="1">
              <a:solidFill>
                <a:srgbClr val="64C3F5"/>
              </a:solidFill>
              <a:latin typeface="Roboto"/>
              <a:ea typeface="Roboto"/>
              <a:cs typeface="Roboto"/>
              <a:sym typeface="Roboto"/>
            </a:endParaRPr>
          </a:p>
        </p:txBody>
      </p:sp>
      <p:pic>
        <p:nvPicPr>
          <p:cNvPr id="131" name="Google Shape;131;p21"/>
          <p:cNvPicPr preferRelativeResize="0"/>
          <p:nvPr/>
        </p:nvPicPr>
        <p:blipFill>
          <a:blip r:embed="rId4">
            <a:alphaModFix/>
          </a:blip>
          <a:stretch>
            <a:fillRect/>
          </a:stretch>
        </p:blipFill>
        <p:spPr>
          <a:xfrm>
            <a:off x="-809150" y="3742975"/>
            <a:ext cx="2599849" cy="2803224"/>
          </a:xfrm>
          <a:prstGeom prst="rect">
            <a:avLst/>
          </a:prstGeom>
          <a:noFill/>
          <a:ln>
            <a:noFill/>
          </a:ln>
        </p:spPr>
      </p:pic>
      <p:sp>
        <p:nvSpPr>
          <p:cNvPr id="132" name="Google Shape;132;p21"/>
          <p:cNvSpPr/>
          <p:nvPr/>
        </p:nvSpPr>
        <p:spPr>
          <a:xfrm>
            <a:off x="899525" y="2845375"/>
            <a:ext cx="128700" cy="1389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909</Words>
  <Application>Microsoft Macintosh PowerPoint</Application>
  <PresentationFormat>On-screen Show (16:9)</PresentationFormat>
  <Paragraphs>177</Paragraphs>
  <Slides>40</Slides>
  <Notes>40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Roboto Medium</vt:lpstr>
      <vt:lpstr>Roboto Light</vt: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João Rocha Melo</cp:lastModifiedBy>
  <cp:revision>2</cp:revision>
  <dcterms:modified xsi:type="dcterms:W3CDTF">2024-10-14T22:13:20Z</dcterms:modified>
</cp:coreProperties>
</file>